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80" r:id="rId3"/>
    <p:sldId id="282" r:id="rId4"/>
    <p:sldId id="257" r:id="rId5"/>
    <p:sldId id="258" r:id="rId6"/>
    <p:sldId id="264" r:id="rId7"/>
    <p:sldId id="273" r:id="rId8"/>
    <p:sldId id="263" r:id="rId9"/>
    <p:sldId id="272" r:id="rId10"/>
    <p:sldId id="265" r:id="rId11"/>
    <p:sldId id="274" r:id="rId12"/>
    <p:sldId id="262" r:id="rId13"/>
    <p:sldId id="271" r:id="rId14"/>
    <p:sldId id="278" r:id="rId15"/>
    <p:sldId id="277" r:id="rId16"/>
    <p:sldId id="279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EB"/>
    <a:srgbClr val="FF9933"/>
    <a:srgbClr val="990033"/>
    <a:srgbClr val="CC9900"/>
    <a:srgbClr val="993300"/>
    <a:srgbClr val="006600"/>
    <a:srgbClr val="33CC33"/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4106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2"/>
            <a:ext cx="4302231" cy="34106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E594C4C9-78A4-412A-B316-5DF1EDD74D90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8A36A9D0-CAC8-4ECF-9B8D-5077E13D257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82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7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3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8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6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3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28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29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3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04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16/9/2020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7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d1.edb.hkedcity.net/cd/chi/jilei_2010/pdf_shi/jilei_shi_content%20pag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詩情畫意</a:t>
            </a:r>
            <a:endParaRPr lang="zh-HK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小學古詩自學資源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初小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HK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3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918E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小池</a:t>
            </a:r>
            <a:endParaRPr lang="zh-HK" altLang="en-US" dirty="0">
              <a:solidFill>
                <a:srgbClr val="00918E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銅獎</a:t>
            </a:r>
            <a:endParaRPr lang="en-US" altLang="zh-TW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漢華中學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小學部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曾凱翰</a:t>
            </a:r>
            <a:endParaRPr lang="zh-HK" altLang="en-US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4344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61236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91621" y="1247421"/>
            <a:ext cx="46287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小池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楊萬里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泉眼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無聲惜細流，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樹陰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(2)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照水愛晴柔。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小荷才露尖尖角，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早有蜻蜓立上頭。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6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(1) 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泉眼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：流出泉水的孔穴</a:t>
            </a:r>
            <a:r>
              <a:rPr lang="zh-CN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900113" indent="-900113">
              <a:lnSpc>
                <a:spcPts val="1800"/>
              </a:lnSpc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(2)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樹陰：樹木枝葉在日光下所形成的陰影，也作   「樹蔭」。</a:t>
            </a:r>
            <a:endParaRPr lang="zh-TW" altLang="zh-HK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</p:txBody>
      </p:sp>
      <p:pic>
        <p:nvPicPr>
          <p:cNvPr id="8" name="085 小池 - 楊萬里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6332" y="5286234"/>
            <a:ext cx="609600" cy="609600"/>
          </a:xfrm>
          <a:prstGeom prst="rect">
            <a:avLst/>
          </a:prstGeom>
        </p:spPr>
      </p:pic>
      <p:pic>
        <p:nvPicPr>
          <p:cNvPr id="9" name="085 小池 - 楊萬里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6332" y="5989481"/>
            <a:ext cx="609600" cy="609600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0" y="1367727"/>
            <a:ext cx="2183224" cy="4498235"/>
          </a:xfrm>
        </p:spPr>
      </p:pic>
    </p:spTree>
    <p:extLst>
      <p:ext uri="{BB962C8B-B14F-4D97-AF65-F5344CB8AC3E}">
        <p14:creationId xmlns:p14="http://schemas.microsoft.com/office/powerpoint/2010/main" val="26566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7" y="2682402"/>
            <a:ext cx="6336602" cy="2237641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泉眼讓水悄悄地緩緩流出，像是捨不得泉水流走似的。池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邊樹木</a:t>
            </a:r>
            <a:r>
              <a:rPr lang="zh-TW" altLang="en-US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樹蔭</a:t>
            </a: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投影在清澈的池面上，彷彿</a:t>
            </a:r>
            <a:r>
              <a:rPr lang="zh-TW" altLang="en-US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喜愛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晴</a:t>
            </a:r>
            <a:r>
              <a:rPr lang="zh-TW" altLang="en-US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</a:t>
            </a:r>
            <a:r>
              <a:rPr lang="zh-CN" altLang="zh-HK" sz="2400" dirty="0" smtClean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下</a:t>
            </a:r>
            <a:r>
              <a:rPr lang="zh-CN" altLang="zh-HK" sz="2400" dirty="0">
                <a:solidFill>
                  <a:srgbClr val="0070C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柔和的水波。剛長出來的荷葉，葉面捲着，好像一個尖尖的小角，調皮的蜻蜓已急不及待地站立在上面歇息。</a:t>
            </a:r>
            <a:endParaRPr lang="zh-TW" altLang="zh-HK" sz="1600" dirty="0">
              <a:solidFill>
                <a:srgbClr val="0070C0"/>
              </a:solidFill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918E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小池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845" y="1459685"/>
            <a:ext cx="4163134" cy="8723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71597" y="5044372"/>
            <a:ext cx="64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你覺得在甚麼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地方和甚麼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季節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，才可以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看見詩中的景象？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306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33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詠柳</a:t>
            </a:r>
            <a:endParaRPr lang="zh-HK" altLang="en-US" dirty="0">
              <a:solidFill>
                <a:srgbClr val="00330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金獎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保良局志豪小學   徐子涵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詠柳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賀知章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碧玉妝成一樹高，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萬條垂下綠絲縧。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不知細葉誰裁出，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二月春風似剪刀。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95" y="1423880"/>
            <a:ext cx="2068339" cy="4470752"/>
          </a:xfrm>
        </p:spPr>
      </p:pic>
      <p:pic>
        <p:nvPicPr>
          <p:cNvPr id="12" name="015 詠柳 - 賀知章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4958" y="5589832"/>
            <a:ext cx="609600" cy="609600"/>
          </a:xfrm>
          <a:prstGeom prst="rect">
            <a:avLst/>
          </a:prstGeom>
        </p:spPr>
      </p:pic>
      <p:pic>
        <p:nvPicPr>
          <p:cNvPr id="13" name="015 詠柳 - 賀知章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4958" y="4695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2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533" y="1687322"/>
            <a:ext cx="4960188" cy="328836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 smtClean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柳樹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妝扮得漂漂亮亮，像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碧玉一般青綠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；千萬條柳枝在微風中柔柔地垂下，就像一根根綠色的絲帶。柳葉兒那麼細巧精緻，是誰裁剪出來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的呢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？細細一想，原來是二月的春風</a:t>
            </a: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，它</a:t>
            </a:r>
            <a:r>
              <a:rPr lang="zh-CN" altLang="zh-HK" sz="2400" dirty="0">
                <a:solidFill>
                  <a:schemeClr val="accent3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像剪刀一樣，把大地萬物修理得如此美妙。</a:t>
            </a:r>
            <a:endParaRPr lang="zh-HK" altLang="en-US" sz="2400" dirty="0">
              <a:solidFill>
                <a:schemeClr val="accent3">
                  <a:lumMod val="5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330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詠柳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10" y="1480728"/>
            <a:ext cx="2251279" cy="22426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7533" y="4975685"/>
            <a:ext cx="694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「一年之計在於春」，在新的一年裏，你有甚麼計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劃</a:t>
            </a:r>
            <a:r>
              <a:rPr lang="zh-CN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？</a:t>
            </a:r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試從做個好孩子和求取學問兩方面，談談你的新年計劃。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1452114" y="1669211"/>
            <a:ext cx="4822166" cy="3778370"/>
          </a:xfrm>
          <a:prstGeom prst="wedgeEllipseCallout">
            <a:avLst>
              <a:gd name="adj1" fmla="val 53764"/>
              <a:gd name="adj2" fmla="val 35331"/>
            </a:avLst>
          </a:prstGeo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44121" y="2588900"/>
            <a:ext cx="3993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閱讀了這幾首詩，我知道詩歌寫的是白鵝、小魚、柳樹、螢火蟲和蜻蜓。我很喜歡古人寫的詩歌，寫的景物很美，誦讀起來也很好聽啊。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我學會了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75" y="4268890"/>
            <a:ext cx="1898483" cy="18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形圖說文字 2"/>
          <p:cNvSpPr/>
          <p:nvPr/>
        </p:nvSpPr>
        <p:spPr>
          <a:xfrm>
            <a:off x="755563" y="1716657"/>
            <a:ext cx="4363488" cy="3157268"/>
          </a:xfrm>
          <a:prstGeom prst="wedgeEllipseCallout">
            <a:avLst>
              <a:gd name="adj1" fmla="val 52710"/>
              <a:gd name="adj2" fmla="val 354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90401" y="2422709"/>
            <a:ext cx="3466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詩歌寫的景物都很美啊！誦讀詩歌的時候，我覺得自己好像置身大自然之中。原來誦讀詩歌都可以洗滌心靈啊！</a:t>
            </a:r>
            <a:endParaRPr lang="zh-HK" altLang="en-US" sz="24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74" y="3228304"/>
            <a:ext cx="3115491" cy="3115491"/>
          </a:xfr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0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32963" y="1592580"/>
            <a:ext cx="7751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給教師的話：</a:t>
            </a:r>
            <a:endParaRPr lang="en-US" altLang="zh-TW" sz="2800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這個簡報的詩歌全部選自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積累與感興 小學古詩文誦讀材料選編 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)》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歡迎各位瀏覽以下網站，了解詩人的生平、詩歌的背景資料、賞析重點及建議學習活動等：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HK" sz="1600" dirty="0" smtClean="0">
              <a:hlinkClick r:id="rId2"/>
            </a:endParaRPr>
          </a:p>
          <a:p>
            <a:pPr algn="just"/>
            <a:endParaRPr lang="en-US" altLang="zh-HK" sz="1600" dirty="0">
              <a:hlinkClick r:id="rId2"/>
            </a:endParaRPr>
          </a:p>
          <a:p>
            <a:pPr algn="just"/>
            <a:endParaRPr lang="en-US" altLang="zh-HK" sz="1600" dirty="0" smtClean="0">
              <a:hlinkClick r:id="rId2"/>
            </a:endParaRPr>
          </a:p>
          <a:p>
            <a:pPr algn="just"/>
            <a:endParaRPr lang="en-US" altLang="zh-HK" sz="1600" dirty="0">
              <a:hlinkClick r:id="rId2"/>
            </a:endParaRPr>
          </a:p>
          <a:p>
            <a:pPr algn="just"/>
            <a:endParaRPr lang="en-US" altLang="zh-HK" sz="1600" dirty="0" smtClean="0">
              <a:hlinkClick r:id="rId2"/>
            </a:endParaRPr>
          </a:p>
          <a:p>
            <a:pPr algn="just"/>
            <a:r>
              <a:rPr lang="en-US" altLang="zh-HK" sz="1600" dirty="0" smtClean="0">
                <a:hlinkClick r:id="rId2"/>
              </a:rPr>
              <a:t>https</a:t>
            </a:r>
            <a:r>
              <a:rPr lang="en-US" altLang="zh-HK" sz="1600" dirty="0">
                <a:hlinkClick r:id="rId2"/>
              </a:rPr>
              <a:t>://cd1.edb.hkedcity.net/cd/chi/jilei_2010/pdf_shi/jilei_shi_content%20page.pdf</a:t>
            </a:r>
            <a:endParaRPr lang="en-US" altLang="zh-HK" sz="1600" dirty="0"/>
          </a:p>
          <a:p>
            <a:endParaRPr lang="zh-HK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59" y="4300999"/>
            <a:ext cx="1533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4" y="258792"/>
            <a:ext cx="5624368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4" y="1371631"/>
            <a:ext cx="1842301" cy="184460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7" y="2604339"/>
            <a:ext cx="1898483" cy="1898483"/>
          </a:xfrm>
          <a:prstGeom prst="rect">
            <a:avLst/>
          </a:prstGeom>
        </p:spPr>
      </p:pic>
      <p:pic>
        <p:nvPicPr>
          <p:cNvPr id="14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" y="4274119"/>
            <a:ext cx="1912913" cy="1915304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2527540" y="1718907"/>
            <a:ext cx="2924354" cy="1152850"/>
          </a:xfrm>
          <a:prstGeom prst="wedgeRoundRectCallout">
            <a:avLst>
              <a:gd name="adj1" fmla="val -59476"/>
              <a:gd name="adj2" fmla="val 183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643949" y="1915020"/>
            <a:ext cx="275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讓我來給你介紹一些描寫大自然景物的詩歌。</a:t>
            </a:r>
            <a:endParaRPr lang="en-US" altLang="zh-TW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3762783" y="3199704"/>
            <a:ext cx="2914065" cy="1160412"/>
          </a:xfrm>
          <a:prstGeom prst="wedgeRoundRectCallout">
            <a:avLst>
              <a:gd name="adj1" fmla="val 59982"/>
              <a:gd name="adj2" fmla="val 97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72947" y="3331162"/>
            <a:ext cx="258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9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好呀！我可以一邊看着圖畫，想像詩歌內容，一邊跟着錄音朗讀呢！</a:t>
            </a:r>
            <a:endParaRPr lang="zh-HK" altLang="en-US" b="1" dirty="0">
              <a:solidFill>
                <a:srgbClr val="99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2717794" y="4664480"/>
            <a:ext cx="2924354" cy="1152850"/>
          </a:xfrm>
          <a:prstGeom prst="wedgeRoundRectCallout">
            <a:avLst>
              <a:gd name="adj1" fmla="val -59476"/>
              <a:gd name="adj2" fmla="val 183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832167" y="4908606"/>
            <a:ext cx="275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你知道這些詩歌跟甚麼大自然景物有關嗎？</a:t>
            </a:r>
            <a:endParaRPr lang="zh-HK" altLang="en-US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8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詠鵝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9" y="1443305"/>
            <a:ext cx="2022456" cy="4386738"/>
          </a:xfrm>
        </p:spPr>
      </p:pic>
      <p:sp>
        <p:nvSpPr>
          <p:cNvPr id="5" name="文字方塊 4"/>
          <p:cNvSpPr txBox="1"/>
          <p:nvPr/>
        </p:nvSpPr>
        <p:spPr>
          <a:xfrm>
            <a:off x="472534" y="5980607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金獎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聖公會仁立小學   許希兒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9" name="013 詠鵝 - 駱賓王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0481" y="4695386"/>
            <a:ext cx="609600" cy="609600"/>
          </a:xfrm>
          <a:prstGeom prst="rect">
            <a:avLst/>
          </a:prstGeom>
        </p:spPr>
      </p:pic>
      <p:pic>
        <p:nvPicPr>
          <p:cNvPr id="10" name="013 詠鵝 - 駱賓王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0481" y="5525243"/>
            <a:ext cx="609600" cy="609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36179" y="1565876"/>
            <a:ext cx="233910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詠鵝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駱賓王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鵝鵝鵝，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曲項向天歌。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白毛浮綠水，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紅掌撥清波。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6001" y="1795448"/>
            <a:ext cx="4523145" cy="2920042"/>
          </a:xfrm>
          <a:noFill/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</a:t>
            </a:r>
            <a:r>
              <a:rPr lang="zh-CN" altLang="zh-HK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首詩描寫鵝兒在春天浮游的情景。鵝的頸項又長又彎，牠們伸長脖子「哦哦哦」的叫，就像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放開喉嚨高聲歌唱</a:t>
            </a:r>
            <a:r>
              <a:rPr lang="zh-CN" altLang="zh-HK" sz="2400" dirty="0">
                <a:solidFill>
                  <a:schemeClr val="accent4">
                    <a:lumMod val="5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一般。牠們的羽毛雪白，在清澈碧綠的水面上慢慢游動，紅色的腳掌不時撥動着水波，神態是那麼悠閒自得。</a:t>
            </a:r>
            <a:endParaRPr lang="zh-HK" altLang="en-US" sz="2400" dirty="0">
              <a:solidFill>
                <a:schemeClr val="accent4">
                  <a:lumMod val="5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2" y="1428554"/>
            <a:ext cx="2096219" cy="44018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46219" y="5954392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寶覺小學   羅卓騫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詠鵝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46001" y="4827109"/>
            <a:ext cx="49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你在朗誦本詩時，可以加插甚麼動作？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試結合你設計的動作，把詩歌朗誦出來。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97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江南</a:t>
            </a:r>
            <a:endParaRPr lang="zh-HK" altLang="en-US" dirty="0">
              <a:solidFill>
                <a:srgbClr val="0070C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銅獎</a:t>
            </a:r>
            <a:endParaRPr lang="en-US" altLang="zh-TW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漢華中學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小學部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邱薰霏</a:t>
            </a:r>
            <a:endParaRPr lang="zh-HK" altLang="en-US" sz="1200" dirty="0">
              <a:solidFill>
                <a:schemeClr val="accent3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178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34715" y="59344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34715" y="1495203"/>
            <a:ext cx="32624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江南</a:t>
            </a:r>
            <a:r>
              <a:rPr lang="en-US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佚名（漢樂府）</a:t>
            </a:r>
          </a:p>
          <a:p>
            <a:r>
              <a:rPr lang="en-US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江南可採蓮，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蓮葉何田田。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魚戲蓮葉間，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魚戲蓮葉東，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魚戲蓮葉西，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魚戲蓮葉南，</a:t>
            </a:r>
            <a:endParaRPr lang="en-US" altLang="zh-TW" sz="24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4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魚戲蓮葉北。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3" y="1415073"/>
            <a:ext cx="2071271" cy="4414970"/>
          </a:xfrm>
        </p:spPr>
      </p:pic>
      <p:pic>
        <p:nvPicPr>
          <p:cNvPr id="12" name="002 江南 - 漢樂府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9630" y="5814306"/>
            <a:ext cx="609600" cy="609600"/>
          </a:xfrm>
          <a:prstGeom prst="rect">
            <a:avLst/>
          </a:prstGeom>
        </p:spPr>
      </p:pic>
      <p:pic>
        <p:nvPicPr>
          <p:cNvPr id="13" name="002 江南 - 漢樂府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9630" y="5058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906" y="1887485"/>
            <a:ext cx="3743863" cy="2270447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CC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這首詩描寫了江南的採蓮季節，荷塘蓮葉茂密，魚兒在蓮葉間嬉戲的情景，反映出江南的美麗風光和採蓮人的愉快心情。</a:t>
            </a:r>
            <a:endParaRPr lang="zh-HK" altLang="en-US" sz="2400" dirty="0">
              <a:solidFill>
                <a:srgbClr val="CC33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江南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43266" y="5976088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九龍塘天主教華德學校   陳心晞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31" y="1431908"/>
            <a:ext cx="2098278" cy="443089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78068" y="4410701"/>
            <a:ext cx="4157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CC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CC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CC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你心情暢快時會怎樣抒發你的情緒？會不會比平日多了說話和手舞足蹈呢？為甚麼？</a:t>
            </a:r>
            <a:endParaRPr lang="zh-HK" altLang="en-US" sz="2000" b="1" dirty="0">
              <a:solidFill>
                <a:srgbClr val="33CC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71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詠螢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彩雲聖若瑟小學   鄺凱琳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34715" y="50828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5347" y="59267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4303" y="1292741"/>
            <a:ext cx="41701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詠螢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虞世南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的歷流光小，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飄颻</a:t>
            </a: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弱翅輕。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恐畏無人識，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獨自暗中明。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16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lvl="0"/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 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飄颻：同「飄搖」，拍翼飛翔的意思。</a:t>
            </a:r>
          </a:p>
          <a:p>
            <a:r>
              <a:rPr lang="en-US" altLang="zh-TW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            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颻：</a:t>
            </a:r>
            <a:r>
              <a:rPr lang="en-US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粵[</a:t>
            </a:r>
            <a:r>
              <a:rPr lang="zh-TW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搖</a:t>
            </a:r>
            <a:r>
              <a:rPr lang="en-US" altLang="zh-HK" sz="1600" dirty="0">
                <a:solidFill>
                  <a:srgbClr val="002060"/>
                </a:solidFill>
                <a:ea typeface="華康中圓體" panose="020F0509000000000000" pitchFamily="49" charset="-120"/>
              </a:rPr>
              <a:t>]</a:t>
            </a:r>
            <a:r>
              <a:rPr lang="zh-TW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[jiu4]</a:t>
            </a:r>
            <a:r>
              <a:rPr lang="zh-TW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[</a:t>
            </a:r>
            <a:r>
              <a:rPr lang="en-US" altLang="zh-HK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yáo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]</a:t>
            </a:r>
            <a:r>
              <a:rPr lang="zh-TW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46" y="1508464"/>
            <a:ext cx="2096374" cy="4472143"/>
          </a:xfrm>
        </p:spPr>
      </p:pic>
      <p:pic>
        <p:nvPicPr>
          <p:cNvPr id="12" name="012 詠螢 - 虞世南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1505" y="4990806"/>
            <a:ext cx="609600" cy="609600"/>
          </a:xfrm>
          <a:prstGeom prst="rect">
            <a:avLst/>
          </a:prstGeom>
        </p:spPr>
      </p:pic>
      <p:pic>
        <p:nvPicPr>
          <p:cNvPr id="13" name="012 詠螢 - 虞世南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1505" y="5778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907" y="1680452"/>
            <a:ext cx="4114799" cy="2920042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夜空中有一隻螢火蟲在一閃一閃地發着亮光。牠扇動着弱小的翅膀，輕輕的身軀在空中飄蕩。為甚麼牠如此艱苦努力呢？因為</a:t>
            </a:r>
            <a:r>
              <a:rPr lang="zh-TW" altLang="en-US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牠</a:t>
            </a:r>
            <a:r>
              <a:rPr lang="zh-CN" altLang="zh-HK" sz="2400" dirty="0">
                <a:solidFill>
                  <a:srgbClr val="6600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怕別人不知道牠的存在，所以獨自在黑暗中發着亮光。</a:t>
            </a:r>
            <a:endParaRPr lang="zh-HK" altLang="en-US" sz="2400" dirty="0">
              <a:solidFill>
                <a:srgbClr val="660066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墨字體" panose="040B0909000000000000" pitchFamily="81" charset="-120"/>
                <a:ea typeface="華康墨字體" panose="040B0909000000000000" pitchFamily="81" charset="-120"/>
              </a:rPr>
              <a:t>詠螢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17" y="1431985"/>
            <a:ext cx="2076138" cy="43919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77109" y="596316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初小組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觀塘官立小學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秀明道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吳青瑜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48907" y="4739738"/>
            <a:ext cx="4408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en-US" sz="2000" b="1" dirty="0">
                <a:solidFill>
                  <a:srgbClr val="FF5050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在日常生活中，你會做哪些有意義事，像詩中的螢火蟲般發出亮光呢？</a:t>
            </a:r>
            <a:endParaRPr lang="zh-HK" altLang="en-US" sz="2000" b="1" dirty="0">
              <a:solidFill>
                <a:srgbClr val="FF505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131801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基準</Template>
  <TotalTime>1764</TotalTime>
  <Words>1122</Words>
  <Application>Microsoft Office PowerPoint</Application>
  <PresentationFormat>如螢幕大小 (4:3)</PresentationFormat>
  <Paragraphs>124</Paragraphs>
  <Slides>16</Slides>
  <Notes>0</Notes>
  <HiddenSlides>0</HiddenSlides>
  <MMClips>10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宋体</vt:lpstr>
      <vt:lpstr>華康中黑體</vt:lpstr>
      <vt:lpstr>華康中圓體</vt:lpstr>
      <vt:lpstr>華康布丁體(P)</vt:lpstr>
      <vt:lpstr>華康正顏楷體W5</vt:lpstr>
      <vt:lpstr>華康正顏楷體W9(P)</vt:lpstr>
      <vt:lpstr>華康流隸體</vt:lpstr>
      <vt:lpstr>華康粗黑體</vt:lpstr>
      <vt:lpstr>華康墨字體</vt:lpstr>
      <vt:lpstr>新細明體</vt:lpstr>
      <vt:lpstr>標楷體</vt:lpstr>
      <vt:lpstr>Calibri</vt:lpstr>
      <vt:lpstr>Corbel</vt:lpstr>
      <vt:lpstr>Times New Roman</vt:lpstr>
      <vt:lpstr>基礎</vt:lpstr>
      <vt:lpstr>詩情畫意</vt:lpstr>
      <vt:lpstr>PowerPoint 簡報</vt:lpstr>
      <vt:lpstr>古詩欣賞：詩情畫意</vt:lpstr>
      <vt:lpstr>詠鵝</vt:lpstr>
      <vt:lpstr>詠鵝</vt:lpstr>
      <vt:lpstr>江南</vt:lpstr>
      <vt:lpstr>江南</vt:lpstr>
      <vt:lpstr>詠螢</vt:lpstr>
      <vt:lpstr>詠螢</vt:lpstr>
      <vt:lpstr>小池</vt:lpstr>
      <vt:lpstr>小池</vt:lpstr>
      <vt:lpstr>詠柳</vt:lpstr>
      <vt:lpstr>詠柳</vt:lpstr>
      <vt:lpstr>我學會了</vt:lpstr>
      <vt:lpstr>古詩欣賞：詩情畫意</vt:lpstr>
      <vt:lpstr>古詩欣賞：詩情畫意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詩情畫意</dc:title>
  <dc:creator>CLE</dc:creator>
  <cp:lastModifiedBy>CLE</cp:lastModifiedBy>
  <cp:revision>115</cp:revision>
  <cp:lastPrinted>2020-09-16T08:29:01Z</cp:lastPrinted>
  <dcterms:created xsi:type="dcterms:W3CDTF">2020-06-09T06:06:59Z</dcterms:created>
  <dcterms:modified xsi:type="dcterms:W3CDTF">2020-09-16T09:05:51Z</dcterms:modified>
</cp:coreProperties>
</file>